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61"/>
    <p:restoredTop sz="95853"/>
  </p:normalViewPr>
  <p:slideViewPr>
    <p:cSldViewPr snapToGrid="0" snapToObjects="1">
      <p:cViewPr varScale="1">
        <p:scale>
          <a:sx n="112" d="100"/>
          <a:sy n="112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5D0CA3-EA2B-486B-BC86-81FA8A458B32}" type="doc">
      <dgm:prSet loTypeId="urn:microsoft.com/office/officeart/2016/7/layout/Horizontal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C465C66-4E82-4C94-A879-AD8F48FEA5BD}">
      <dgm:prSet/>
      <dgm:spPr/>
      <dgm:t>
        <a:bodyPr/>
        <a:lstStyle/>
        <a:p>
          <a:r>
            <a:rPr lang="en-US" b="1" dirty="0"/>
            <a:t>Recent Market Drawdowns</a:t>
          </a:r>
        </a:p>
      </dgm:t>
    </dgm:pt>
    <dgm:pt modelId="{DE396C57-A6FD-4D92-8820-6BAA2F161FC6}" type="parTrans" cxnId="{91D8B0C3-F2C2-4FE3-AF00-4FE6221B8AA6}">
      <dgm:prSet/>
      <dgm:spPr/>
      <dgm:t>
        <a:bodyPr/>
        <a:lstStyle/>
        <a:p>
          <a:endParaRPr lang="en-US"/>
        </a:p>
      </dgm:t>
    </dgm:pt>
    <dgm:pt modelId="{5CA0B82C-9AF0-474D-B6C9-602E31FC70CD}" type="sibTrans" cxnId="{91D8B0C3-F2C2-4FE3-AF00-4FE6221B8AA6}">
      <dgm:prSet/>
      <dgm:spPr/>
      <dgm:t>
        <a:bodyPr/>
        <a:lstStyle/>
        <a:p>
          <a:endParaRPr lang="en-US"/>
        </a:p>
      </dgm:t>
    </dgm:pt>
    <dgm:pt modelId="{58DA4BDA-5A59-4551-BAE2-E49D628C25AD}">
      <dgm:prSet custT="1"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900" dirty="0"/>
            <a:t>On March 9</a:t>
          </a:r>
          <a:r>
            <a:rPr lang="en-US" sz="1900" baseline="30000" dirty="0"/>
            <a:t>th</a:t>
          </a:r>
          <a:r>
            <a:rPr lang="en-US" sz="1900" dirty="0"/>
            <a:t> the S&amp;P 500 collapsed 7% </a:t>
          </a:r>
        </a:p>
        <a:p>
          <a:pPr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900" dirty="0"/>
            <a:t>The Dow Jones Industrial Average fell 7.8% on February 27 </a:t>
          </a:r>
        </a:p>
        <a:p>
          <a:pPr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900" dirty="0"/>
            <a:t>The 30-year U.S. Treasure securities dropped below 1% setting the new record low.</a:t>
          </a:r>
        </a:p>
      </dgm:t>
    </dgm:pt>
    <dgm:pt modelId="{442F144E-960C-4605-A108-2706532B8C9D}" type="parTrans" cxnId="{2234BF9A-4AE7-40E9-B975-63962FA4F035}">
      <dgm:prSet/>
      <dgm:spPr/>
      <dgm:t>
        <a:bodyPr/>
        <a:lstStyle/>
        <a:p>
          <a:endParaRPr lang="en-US"/>
        </a:p>
      </dgm:t>
    </dgm:pt>
    <dgm:pt modelId="{391BDF5E-CF60-40CE-9676-6620B3E0FF1E}" type="sibTrans" cxnId="{2234BF9A-4AE7-40E9-B975-63962FA4F035}">
      <dgm:prSet/>
      <dgm:spPr/>
      <dgm:t>
        <a:bodyPr/>
        <a:lstStyle/>
        <a:p>
          <a:endParaRPr lang="en-US"/>
        </a:p>
      </dgm:t>
    </dgm:pt>
    <dgm:pt modelId="{475452AA-3F99-4C2F-9BEE-0ED01874DE17}">
      <dgm:prSet/>
      <dgm:spPr/>
      <dgm:t>
        <a:bodyPr/>
        <a:lstStyle/>
        <a:p>
          <a:r>
            <a:rPr lang="en-US" b="1" dirty="0"/>
            <a:t>High Volatility = High Risk</a:t>
          </a:r>
        </a:p>
      </dgm:t>
    </dgm:pt>
    <dgm:pt modelId="{7328490B-07F2-435B-83B8-16A9489DE49B}" type="parTrans" cxnId="{F390E11C-AE3B-44BF-B576-56BA666D6E80}">
      <dgm:prSet/>
      <dgm:spPr/>
      <dgm:t>
        <a:bodyPr/>
        <a:lstStyle/>
        <a:p>
          <a:endParaRPr lang="en-US"/>
        </a:p>
      </dgm:t>
    </dgm:pt>
    <dgm:pt modelId="{58BACE93-D83E-481A-B769-8A8F552A1FE5}" type="sibTrans" cxnId="{F390E11C-AE3B-44BF-B576-56BA666D6E80}">
      <dgm:prSet/>
      <dgm:spPr/>
      <dgm:t>
        <a:bodyPr/>
        <a:lstStyle/>
        <a:p>
          <a:endParaRPr lang="en-US"/>
        </a:p>
      </dgm:t>
    </dgm:pt>
    <dgm:pt modelId="{5C36A209-CA96-40BF-8D96-3C1285474559}">
      <dgm:prSet custT="1"/>
      <dgm:spPr/>
      <dgm:t>
        <a:bodyPr/>
        <a:lstStyle/>
        <a:p>
          <a:r>
            <a:rPr lang="en-US" sz="1900" dirty="0"/>
            <a:t>In times of high volatility momentum investing outperforms value investing mainly by avoiding huge losses not related with company perspectives but rather directly coming from the economic condition</a:t>
          </a:r>
        </a:p>
      </dgm:t>
    </dgm:pt>
    <dgm:pt modelId="{36F0E795-A3DC-4C57-9D43-3A2CB255370B}" type="parTrans" cxnId="{A4FAABF5-3B1E-4350-BFF9-CE0570D3C98C}">
      <dgm:prSet/>
      <dgm:spPr/>
      <dgm:t>
        <a:bodyPr/>
        <a:lstStyle/>
        <a:p>
          <a:endParaRPr lang="en-US"/>
        </a:p>
      </dgm:t>
    </dgm:pt>
    <dgm:pt modelId="{E1D7CC25-A441-4C54-9B90-546DB217FF60}" type="sibTrans" cxnId="{A4FAABF5-3B1E-4350-BFF9-CE0570D3C98C}">
      <dgm:prSet/>
      <dgm:spPr/>
      <dgm:t>
        <a:bodyPr/>
        <a:lstStyle/>
        <a:p>
          <a:endParaRPr lang="en-US"/>
        </a:p>
      </dgm:t>
    </dgm:pt>
    <dgm:pt modelId="{AADEDA48-05F7-4552-BAD2-29E991FF0B89}">
      <dgm:prSet/>
      <dgm:spPr/>
      <dgm:t>
        <a:bodyPr/>
        <a:lstStyle/>
        <a:p>
          <a:r>
            <a:rPr lang="en-US" b="1" dirty="0"/>
            <a:t>Momentum strategy</a:t>
          </a:r>
        </a:p>
      </dgm:t>
    </dgm:pt>
    <dgm:pt modelId="{D4E06BEF-ECC1-4894-8443-30F5B1CD8541}" type="parTrans" cxnId="{4A50C1AF-BE03-43FE-8885-5A7456014DAF}">
      <dgm:prSet/>
      <dgm:spPr/>
      <dgm:t>
        <a:bodyPr/>
        <a:lstStyle/>
        <a:p>
          <a:endParaRPr lang="en-US"/>
        </a:p>
      </dgm:t>
    </dgm:pt>
    <dgm:pt modelId="{48975B1F-3FEE-4E1F-93F3-F873AC950B9C}" type="sibTrans" cxnId="{4A50C1AF-BE03-43FE-8885-5A7456014DAF}">
      <dgm:prSet/>
      <dgm:spPr/>
      <dgm:t>
        <a:bodyPr/>
        <a:lstStyle/>
        <a:p>
          <a:endParaRPr lang="en-US"/>
        </a:p>
      </dgm:t>
    </dgm:pt>
    <dgm:pt modelId="{C3074E37-BF09-4E56-945A-0BBEB62BE30E}">
      <dgm:prSet custT="1"/>
      <dgm:spPr/>
      <dgm:t>
        <a:bodyPr/>
        <a:lstStyle/>
        <a:p>
          <a:pPr algn="ctr"/>
          <a:r>
            <a:rPr lang="en-US" sz="1900" dirty="0"/>
            <a:t>Value Investing didn’t perform well during recession times</a:t>
          </a:r>
        </a:p>
      </dgm:t>
    </dgm:pt>
    <dgm:pt modelId="{CE7EA83A-ED1C-42E2-9BCB-3228EBE84653}" type="parTrans" cxnId="{3E018D6E-F120-4B30-812C-A9EF027BEB3C}">
      <dgm:prSet/>
      <dgm:spPr/>
      <dgm:t>
        <a:bodyPr/>
        <a:lstStyle/>
        <a:p>
          <a:endParaRPr lang="en-US"/>
        </a:p>
      </dgm:t>
    </dgm:pt>
    <dgm:pt modelId="{DB3A7031-A363-48D5-990F-D2B9CB164712}" type="sibTrans" cxnId="{3E018D6E-F120-4B30-812C-A9EF027BEB3C}">
      <dgm:prSet/>
      <dgm:spPr/>
      <dgm:t>
        <a:bodyPr/>
        <a:lstStyle/>
        <a:p>
          <a:endParaRPr lang="en-US"/>
        </a:p>
      </dgm:t>
    </dgm:pt>
    <dgm:pt modelId="{A0630D98-A17D-2346-8545-0F45DB9C8235}" type="pres">
      <dgm:prSet presAssocID="{2A5D0CA3-EA2B-486B-BC86-81FA8A458B32}" presName="Name0" presStyleCnt="0">
        <dgm:presLayoutVars>
          <dgm:dir/>
          <dgm:animLvl val="lvl"/>
          <dgm:resizeHandles val="exact"/>
        </dgm:presLayoutVars>
      </dgm:prSet>
      <dgm:spPr/>
    </dgm:pt>
    <dgm:pt modelId="{A5051B10-1BB1-144C-91BE-682D480AC02F}" type="pres">
      <dgm:prSet presAssocID="{5C465C66-4E82-4C94-A879-AD8F48FEA5BD}" presName="composite" presStyleCnt="0"/>
      <dgm:spPr/>
    </dgm:pt>
    <dgm:pt modelId="{0D14B0F1-41C2-0C40-80FD-B4328E733F6B}" type="pres">
      <dgm:prSet presAssocID="{5C465C66-4E82-4C94-A879-AD8F48FEA5BD}" presName="parTx" presStyleLbl="alignNode1" presStyleIdx="0" presStyleCnt="3">
        <dgm:presLayoutVars>
          <dgm:chMax val="0"/>
          <dgm:chPref val="0"/>
        </dgm:presLayoutVars>
      </dgm:prSet>
      <dgm:spPr/>
    </dgm:pt>
    <dgm:pt modelId="{1B9EAAA7-4E5F-AF4D-874F-61F0B18F48F9}" type="pres">
      <dgm:prSet presAssocID="{5C465C66-4E82-4C94-A879-AD8F48FEA5BD}" presName="desTx" presStyleLbl="alignAccFollowNode1" presStyleIdx="0" presStyleCnt="3">
        <dgm:presLayoutVars/>
      </dgm:prSet>
      <dgm:spPr/>
    </dgm:pt>
    <dgm:pt modelId="{BCEDD62B-E9CB-0F4D-8033-20E5A3B07FC0}" type="pres">
      <dgm:prSet presAssocID="{5CA0B82C-9AF0-474D-B6C9-602E31FC70CD}" presName="space" presStyleCnt="0"/>
      <dgm:spPr/>
    </dgm:pt>
    <dgm:pt modelId="{35E2773A-4689-7142-BFB5-D13166354E6F}" type="pres">
      <dgm:prSet presAssocID="{475452AA-3F99-4C2F-9BEE-0ED01874DE17}" presName="composite" presStyleCnt="0"/>
      <dgm:spPr/>
    </dgm:pt>
    <dgm:pt modelId="{DE58CF52-F8F4-C644-BB83-DEA1E2675C6A}" type="pres">
      <dgm:prSet presAssocID="{475452AA-3F99-4C2F-9BEE-0ED01874DE17}" presName="parTx" presStyleLbl="alignNode1" presStyleIdx="1" presStyleCnt="3">
        <dgm:presLayoutVars>
          <dgm:chMax val="0"/>
          <dgm:chPref val="0"/>
        </dgm:presLayoutVars>
      </dgm:prSet>
      <dgm:spPr/>
    </dgm:pt>
    <dgm:pt modelId="{9DB03E22-E108-3142-AE72-E7F51B3A1868}" type="pres">
      <dgm:prSet presAssocID="{475452AA-3F99-4C2F-9BEE-0ED01874DE17}" presName="desTx" presStyleLbl="alignAccFollowNode1" presStyleIdx="1" presStyleCnt="3">
        <dgm:presLayoutVars/>
      </dgm:prSet>
      <dgm:spPr/>
    </dgm:pt>
    <dgm:pt modelId="{81A36F24-B7B2-E443-A991-B30034E2BF21}" type="pres">
      <dgm:prSet presAssocID="{58BACE93-D83E-481A-B769-8A8F552A1FE5}" presName="space" presStyleCnt="0"/>
      <dgm:spPr/>
    </dgm:pt>
    <dgm:pt modelId="{6DFBECC0-BE65-1845-8900-D28FC69BD875}" type="pres">
      <dgm:prSet presAssocID="{AADEDA48-05F7-4552-BAD2-29E991FF0B89}" presName="composite" presStyleCnt="0"/>
      <dgm:spPr/>
    </dgm:pt>
    <dgm:pt modelId="{C4EEE599-C565-664F-85BE-21989F768DB4}" type="pres">
      <dgm:prSet presAssocID="{AADEDA48-05F7-4552-BAD2-29E991FF0B89}" presName="parTx" presStyleLbl="alignNode1" presStyleIdx="2" presStyleCnt="3">
        <dgm:presLayoutVars>
          <dgm:chMax val="0"/>
          <dgm:chPref val="0"/>
        </dgm:presLayoutVars>
      </dgm:prSet>
      <dgm:spPr/>
    </dgm:pt>
    <dgm:pt modelId="{B2824986-D5FA-5D4F-B520-D761E431B4AB}" type="pres">
      <dgm:prSet presAssocID="{AADEDA48-05F7-4552-BAD2-29E991FF0B89}" presName="desTx" presStyleLbl="alignAccFollowNode1" presStyleIdx="2" presStyleCnt="3">
        <dgm:presLayoutVars/>
      </dgm:prSet>
      <dgm:spPr/>
    </dgm:pt>
  </dgm:ptLst>
  <dgm:cxnLst>
    <dgm:cxn modelId="{F390E11C-AE3B-44BF-B576-56BA666D6E80}" srcId="{2A5D0CA3-EA2B-486B-BC86-81FA8A458B32}" destId="{475452AA-3F99-4C2F-9BEE-0ED01874DE17}" srcOrd="1" destOrd="0" parTransId="{7328490B-07F2-435B-83B8-16A9489DE49B}" sibTransId="{58BACE93-D83E-481A-B769-8A8F552A1FE5}"/>
    <dgm:cxn modelId="{B2A1CA21-8E56-8847-B2C8-AD9B2DA6817B}" type="presOf" srcId="{58DA4BDA-5A59-4551-BAE2-E49D628C25AD}" destId="{1B9EAAA7-4E5F-AF4D-874F-61F0B18F48F9}" srcOrd="0" destOrd="0" presId="urn:microsoft.com/office/officeart/2016/7/layout/HorizontalActionList"/>
    <dgm:cxn modelId="{0012733F-EFBC-CF4D-90A0-1D4EE794C565}" type="presOf" srcId="{5C36A209-CA96-40BF-8D96-3C1285474559}" destId="{9DB03E22-E108-3142-AE72-E7F51B3A1868}" srcOrd="0" destOrd="0" presId="urn:microsoft.com/office/officeart/2016/7/layout/HorizontalActionList"/>
    <dgm:cxn modelId="{6F4A166E-AAAE-E246-8D03-108A920E1C59}" type="presOf" srcId="{5C465C66-4E82-4C94-A879-AD8F48FEA5BD}" destId="{0D14B0F1-41C2-0C40-80FD-B4328E733F6B}" srcOrd="0" destOrd="0" presId="urn:microsoft.com/office/officeart/2016/7/layout/HorizontalActionList"/>
    <dgm:cxn modelId="{3E018D6E-F120-4B30-812C-A9EF027BEB3C}" srcId="{AADEDA48-05F7-4552-BAD2-29E991FF0B89}" destId="{C3074E37-BF09-4E56-945A-0BBEB62BE30E}" srcOrd="0" destOrd="0" parTransId="{CE7EA83A-ED1C-42E2-9BCB-3228EBE84653}" sibTransId="{DB3A7031-A363-48D5-990F-D2B9CB164712}"/>
    <dgm:cxn modelId="{AEF2A594-2C75-0E46-B7D8-61104212CA6E}" type="presOf" srcId="{C3074E37-BF09-4E56-945A-0BBEB62BE30E}" destId="{B2824986-D5FA-5D4F-B520-D761E431B4AB}" srcOrd="0" destOrd="0" presId="urn:microsoft.com/office/officeart/2016/7/layout/HorizontalActionList"/>
    <dgm:cxn modelId="{2234BF9A-4AE7-40E9-B975-63962FA4F035}" srcId="{5C465C66-4E82-4C94-A879-AD8F48FEA5BD}" destId="{58DA4BDA-5A59-4551-BAE2-E49D628C25AD}" srcOrd="0" destOrd="0" parTransId="{442F144E-960C-4605-A108-2706532B8C9D}" sibTransId="{391BDF5E-CF60-40CE-9676-6620B3E0FF1E}"/>
    <dgm:cxn modelId="{4A50C1AF-BE03-43FE-8885-5A7456014DAF}" srcId="{2A5D0CA3-EA2B-486B-BC86-81FA8A458B32}" destId="{AADEDA48-05F7-4552-BAD2-29E991FF0B89}" srcOrd="2" destOrd="0" parTransId="{D4E06BEF-ECC1-4894-8443-30F5B1CD8541}" sibTransId="{48975B1F-3FEE-4E1F-93F3-F873AC950B9C}"/>
    <dgm:cxn modelId="{91D8B0C3-F2C2-4FE3-AF00-4FE6221B8AA6}" srcId="{2A5D0CA3-EA2B-486B-BC86-81FA8A458B32}" destId="{5C465C66-4E82-4C94-A879-AD8F48FEA5BD}" srcOrd="0" destOrd="0" parTransId="{DE396C57-A6FD-4D92-8820-6BAA2F161FC6}" sibTransId="{5CA0B82C-9AF0-474D-B6C9-602E31FC70CD}"/>
    <dgm:cxn modelId="{7CF212CA-AD11-7D47-A292-67AD803DC9DB}" type="presOf" srcId="{475452AA-3F99-4C2F-9BEE-0ED01874DE17}" destId="{DE58CF52-F8F4-C644-BB83-DEA1E2675C6A}" srcOrd="0" destOrd="0" presId="urn:microsoft.com/office/officeart/2016/7/layout/HorizontalActionList"/>
    <dgm:cxn modelId="{9480D2DB-EC25-4645-AC3E-375B57051428}" type="presOf" srcId="{2A5D0CA3-EA2B-486B-BC86-81FA8A458B32}" destId="{A0630D98-A17D-2346-8545-0F45DB9C8235}" srcOrd="0" destOrd="0" presId="urn:microsoft.com/office/officeart/2016/7/layout/HorizontalActionList"/>
    <dgm:cxn modelId="{A4FAABF5-3B1E-4350-BFF9-CE0570D3C98C}" srcId="{475452AA-3F99-4C2F-9BEE-0ED01874DE17}" destId="{5C36A209-CA96-40BF-8D96-3C1285474559}" srcOrd="0" destOrd="0" parTransId="{36F0E795-A3DC-4C57-9D43-3A2CB255370B}" sibTransId="{E1D7CC25-A441-4C54-9B90-546DB217FF60}"/>
    <dgm:cxn modelId="{9FCD43FD-942E-F741-9A28-19E4A6F17F6C}" type="presOf" srcId="{AADEDA48-05F7-4552-BAD2-29E991FF0B89}" destId="{C4EEE599-C565-664F-85BE-21989F768DB4}" srcOrd="0" destOrd="0" presId="urn:microsoft.com/office/officeart/2016/7/layout/HorizontalActionList"/>
    <dgm:cxn modelId="{A2ED3185-0F37-8C4F-8E12-82320B9FEF70}" type="presParOf" srcId="{A0630D98-A17D-2346-8545-0F45DB9C8235}" destId="{A5051B10-1BB1-144C-91BE-682D480AC02F}" srcOrd="0" destOrd="0" presId="urn:microsoft.com/office/officeart/2016/7/layout/HorizontalActionList"/>
    <dgm:cxn modelId="{24058A08-95A6-9F4B-8114-D270A6B8DA22}" type="presParOf" srcId="{A5051B10-1BB1-144C-91BE-682D480AC02F}" destId="{0D14B0F1-41C2-0C40-80FD-B4328E733F6B}" srcOrd="0" destOrd="0" presId="urn:microsoft.com/office/officeart/2016/7/layout/HorizontalActionList"/>
    <dgm:cxn modelId="{60E8C560-DD56-C947-84F0-F6D487E9C451}" type="presParOf" srcId="{A5051B10-1BB1-144C-91BE-682D480AC02F}" destId="{1B9EAAA7-4E5F-AF4D-874F-61F0B18F48F9}" srcOrd="1" destOrd="0" presId="urn:microsoft.com/office/officeart/2016/7/layout/HorizontalActionList"/>
    <dgm:cxn modelId="{4DB764CD-1919-4E41-BD39-9655325EBA62}" type="presParOf" srcId="{A0630D98-A17D-2346-8545-0F45DB9C8235}" destId="{BCEDD62B-E9CB-0F4D-8033-20E5A3B07FC0}" srcOrd="1" destOrd="0" presId="urn:microsoft.com/office/officeart/2016/7/layout/HorizontalActionList"/>
    <dgm:cxn modelId="{92996418-7D10-4040-9344-F1ED2A273184}" type="presParOf" srcId="{A0630D98-A17D-2346-8545-0F45DB9C8235}" destId="{35E2773A-4689-7142-BFB5-D13166354E6F}" srcOrd="2" destOrd="0" presId="urn:microsoft.com/office/officeart/2016/7/layout/HorizontalActionList"/>
    <dgm:cxn modelId="{5899762F-806C-8D46-9E22-34DF8B8B040C}" type="presParOf" srcId="{35E2773A-4689-7142-BFB5-D13166354E6F}" destId="{DE58CF52-F8F4-C644-BB83-DEA1E2675C6A}" srcOrd="0" destOrd="0" presId="urn:microsoft.com/office/officeart/2016/7/layout/HorizontalActionList"/>
    <dgm:cxn modelId="{2292A4FD-1500-7340-9B01-1AEA8E06628B}" type="presParOf" srcId="{35E2773A-4689-7142-BFB5-D13166354E6F}" destId="{9DB03E22-E108-3142-AE72-E7F51B3A1868}" srcOrd="1" destOrd="0" presId="urn:microsoft.com/office/officeart/2016/7/layout/HorizontalActionList"/>
    <dgm:cxn modelId="{F9F347C6-870E-884F-BF37-1F9A34639F52}" type="presParOf" srcId="{A0630D98-A17D-2346-8545-0F45DB9C8235}" destId="{81A36F24-B7B2-E443-A991-B30034E2BF21}" srcOrd="3" destOrd="0" presId="urn:microsoft.com/office/officeart/2016/7/layout/HorizontalActionList"/>
    <dgm:cxn modelId="{BB9F4A28-5D31-5145-BDA6-A7BEE58F0412}" type="presParOf" srcId="{A0630D98-A17D-2346-8545-0F45DB9C8235}" destId="{6DFBECC0-BE65-1845-8900-D28FC69BD875}" srcOrd="4" destOrd="0" presId="urn:microsoft.com/office/officeart/2016/7/layout/HorizontalActionList"/>
    <dgm:cxn modelId="{25482C23-6D47-7A4B-B29E-EEBA6FB9EA4E}" type="presParOf" srcId="{6DFBECC0-BE65-1845-8900-D28FC69BD875}" destId="{C4EEE599-C565-664F-85BE-21989F768DB4}" srcOrd="0" destOrd="0" presId="urn:microsoft.com/office/officeart/2016/7/layout/HorizontalActionList"/>
    <dgm:cxn modelId="{29E6F107-31C6-DF4B-9101-AD87DFB78028}" type="presParOf" srcId="{6DFBECC0-BE65-1845-8900-D28FC69BD875}" destId="{B2824986-D5FA-5D4F-B520-D761E431B4AB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5E2F9E-1F2D-4FFF-8E3C-4CE0B888C47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0E2C91D-538C-4A48-84F4-2542C73ABCB4}">
      <dgm:prSet/>
      <dgm:spPr/>
      <dgm:t>
        <a:bodyPr/>
        <a:lstStyle/>
        <a:p>
          <a:r>
            <a:rPr lang="en-US" dirty="0"/>
            <a:t>US Large cap, S&amp;P 500 – includes 500 leading companies and captures around 80% coverage of available market capitalization.</a:t>
          </a:r>
        </a:p>
      </dgm:t>
    </dgm:pt>
    <dgm:pt modelId="{87B849BB-3BCE-4DD4-A592-C8D9A6471E17}" type="parTrans" cxnId="{EDB94A62-4418-4C7B-9C28-F7306C367E9C}">
      <dgm:prSet/>
      <dgm:spPr/>
      <dgm:t>
        <a:bodyPr/>
        <a:lstStyle/>
        <a:p>
          <a:endParaRPr lang="en-US"/>
        </a:p>
      </dgm:t>
    </dgm:pt>
    <dgm:pt modelId="{BC7464CE-6A55-4C87-9C37-F253D26A5BDB}" type="sibTrans" cxnId="{EDB94A62-4418-4C7B-9C28-F7306C367E9C}">
      <dgm:prSet/>
      <dgm:spPr/>
      <dgm:t>
        <a:bodyPr/>
        <a:lstStyle/>
        <a:p>
          <a:endParaRPr lang="en-US"/>
        </a:p>
      </dgm:t>
    </dgm:pt>
    <dgm:pt modelId="{8751BCC3-346C-4107-A0C6-5D1B4B0F00F9}">
      <dgm:prSet/>
      <dgm:spPr/>
      <dgm:t>
        <a:bodyPr/>
        <a:lstStyle/>
        <a:p>
          <a:r>
            <a:rPr lang="en-US"/>
            <a:t>FNCO – The FTSE NAREIT Composite Index is a free float adjusted market capitalization weighted index that includes all tax qualified REITs listed in the NYSE, AMEX, and NASDAQ.</a:t>
          </a:r>
        </a:p>
      </dgm:t>
    </dgm:pt>
    <dgm:pt modelId="{56A2BD71-4AEC-47B9-98CE-4274C5843487}" type="parTrans" cxnId="{7E348F5E-7E02-4677-815C-0C22E86CD7F1}">
      <dgm:prSet/>
      <dgm:spPr/>
      <dgm:t>
        <a:bodyPr/>
        <a:lstStyle/>
        <a:p>
          <a:endParaRPr lang="en-US"/>
        </a:p>
      </dgm:t>
    </dgm:pt>
    <dgm:pt modelId="{00F0C1D6-A7E0-42D6-A1D5-8BEBB657AD7E}" type="sibTrans" cxnId="{7E348F5E-7E02-4677-815C-0C22E86CD7F1}">
      <dgm:prSet/>
      <dgm:spPr/>
      <dgm:t>
        <a:bodyPr/>
        <a:lstStyle/>
        <a:p>
          <a:endParaRPr lang="en-US"/>
        </a:p>
      </dgm:t>
    </dgm:pt>
    <dgm:pt modelId="{E75FCF80-A140-4699-9885-ED0FA2E160B8}">
      <dgm:prSet/>
      <dgm:spPr/>
      <dgm:t>
        <a:bodyPr/>
        <a:lstStyle/>
        <a:p>
          <a:r>
            <a:rPr lang="en-US"/>
            <a:t>BCEY4T – Bloomberg Barclays US Government 10 Y Return Index</a:t>
          </a:r>
        </a:p>
      </dgm:t>
    </dgm:pt>
    <dgm:pt modelId="{186FA47F-6D07-42DC-ADFC-397BC69939AD}" type="parTrans" cxnId="{4EB4EE13-CF06-460A-B5AC-EF4261BCF6BD}">
      <dgm:prSet/>
      <dgm:spPr/>
      <dgm:t>
        <a:bodyPr/>
        <a:lstStyle/>
        <a:p>
          <a:endParaRPr lang="en-US"/>
        </a:p>
      </dgm:t>
    </dgm:pt>
    <dgm:pt modelId="{5387B6AD-DF5F-4F16-B9FE-5F41A91CDC5B}" type="sibTrans" cxnId="{4EB4EE13-CF06-460A-B5AC-EF4261BCF6BD}">
      <dgm:prSet/>
      <dgm:spPr/>
      <dgm:t>
        <a:bodyPr/>
        <a:lstStyle/>
        <a:p>
          <a:endParaRPr lang="en-US"/>
        </a:p>
      </dgm:t>
    </dgm:pt>
    <dgm:pt modelId="{4A76E38D-ED27-4122-B580-7814734D6C3E}">
      <dgm:prSet/>
      <dgm:spPr/>
      <dgm:t>
        <a:bodyPr/>
        <a:lstStyle/>
        <a:p>
          <a:r>
            <a:rPr lang="en-US"/>
            <a:t>SPGSCI – leading measure of general price movements and inflation in the world economy. Provides investors with a benchmark for investment performance in the commodity markets.</a:t>
          </a:r>
        </a:p>
      </dgm:t>
    </dgm:pt>
    <dgm:pt modelId="{FEA5E6F4-1B59-41D7-BC33-A52F808D2052}" type="parTrans" cxnId="{2CF18C96-27A1-422C-88E9-FFE5F3BAB11B}">
      <dgm:prSet/>
      <dgm:spPr/>
      <dgm:t>
        <a:bodyPr/>
        <a:lstStyle/>
        <a:p>
          <a:endParaRPr lang="en-US"/>
        </a:p>
      </dgm:t>
    </dgm:pt>
    <dgm:pt modelId="{A8833384-2779-4F60-B574-DD07A0E0F716}" type="sibTrans" cxnId="{2CF18C96-27A1-422C-88E9-FFE5F3BAB11B}">
      <dgm:prSet/>
      <dgm:spPr/>
      <dgm:t>
        <a:bodyPr/>
        <a:lstStyle/>
        <a:p>
          <a:endParaRPr lang="en-US"/>
        </a:p>
      </dgm:t>
    </dgm:pt>
    <dgm:pt modelId="{8B56E991-1F84-41FD-B155-FD5A72900DA7}">
      <dgm:prSet/>
      <dgm:spPr/>
      <dgm:t>
        <a:bodyPr/>
        <a:lstStyle/>
        <a:p>
          <a:r>
            <a:rPr lang="en-US"/>
            <a:t>MXEA – the index is a free-float weighted equity index that covers Dm countries in Europe, Australia, Israel and the Far East.</a:t>
          </a:r>
        </a:p>
      </dgm:t>
    </dgm:pt>
    <dgm:pt modelId="{FC8D9BBC-492A-443E-A4F6-4C2469E446B2}" type="parTrans" cxnId="{EB37E151-0656-4297-81B4-5AE3D92B1EC0}">
      <dgm:prSet/>
      <dgm:spPr/>
      <dgm:t>
        <a:bodyPr/>
        <a:lstStyle/>
        <a:p>
          <a:endParaRPr lang="en-US"/>
        </a:p>
      </dgm:t>
    </dgm:pt>
    <dgm:pt modelId="{D07840F2-C01B-48E7-86AC-7C2E1D9E4925}" type="sibTrans" cxnId="{EB37E151-0656-4297-81B4-5AE3D92B1EC0}">
      <dgm:prSet/>
      <dgm:spPr/>
      <dgm:t>
        <a:bodyPr/>
        <a:lstStyle/>
        <a:p>
          <a:endParaRPr lang="en-US"/>
        </a:p>
      </dgm:t>
    </dgm:pt>
    <dgm:pt modelId="{056D9BB6-7992-CA42-B09C-C4ACCE26B096}" type="pres">
      <dgm:prSet presAssocID="{BB5E2F9E-1F2D-4FFF-8E3C-4CE0B888C47E}" presName="linear" presStyleCnt="0">
        <dgm:presLayoutVars>
          <dgm:animLvl val="lvl"/>
          <dgm:resizeHandles val="exact"/>
        </dgm:presLayoutVars>
      </dgm:prSet>
      <dgm:spPr/>
    </dgm:pt>
    <dgm:pt modelId="{B8A660C1-A425-764E-89C3-88E9CF18CB07}" type="pres">
      <dgm:prSet presAssocID="{20E2C91D-538C-4A48-84F4-2542C73ABCB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256BD9E-63AB-4F4C-88D2-6C766B074819}" type="pres">
      <dgm:prSet presAssocID="{BC7464CE-6A55-4C87-9C37-F253D26A5BDB}" presName="spacer" presStyleCnt="0"/>
      <dgm:spPr/>
    </dgm:pt>
    <dgm:pt modelId="{A3327334-D1A6-FE49-B9C8-F6F8DDCC213B}" type="pres">
      <dgm:prSet presAssocID="{8751BCC3-346C-4107-A0C6-5D1B4B0F00F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9F2DBCF-98F4-2A41-BEC2-AA6CCC7BE588}" type="pres">
      <dgm:prSet presAssocID="{00F0C1D6-A7E0-42D6-A1D5-8BEBB657AD7E}" presName="spacer" presStyleCnt="0"/>
      <dgm:spPr/>
    </dgm:pt>
    <dgm:pt modelId="{9361AFD5-EC94-814E-B0E0-BDC5A91F51E3}" type="pres">
      <dgm:prSet presAssocID="{E75FCF80-A140-4699-9885-ED0FA2E160B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CE67B8F-D045-DB41-95F2-97ED68ECC0BD}" type="pres">
      <dgm:prSet presAssocID="{5387B6AD-DF5F-4F16-B9FE-5F41A91CDC5B}" presName="spacer" presStyleCnt="0"/>
      <dgm:spPr/>
    </dgm:pt>
    <dgm:pt modelId="{0294C3D0-6919-7343-A6D4-B069EFDD42FA}" type="pres">
      <dgm:prSet presAssocID="{4A76E38D-ED27-4122-B580-7814734D6C3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69DE981-E770-F949-9101-67520B2D6046}" type="pres">
      <dgm:prSet presAssocID="{A8833384-2779-4F60-B574-DD07A0E0F716}" presName="spacer" presStyleCnt="0"/>
      <dgm:spPr/>
    </dgm:pt>
    <dgm:pt modelId="{999EDFF5-F305-A944-8B65-644A3FDA71A5}" type="pres">
      <dgm:prSet presAssocID="{8B56E991-1F84-41FD-B155-FD5A72900DA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EB4EE13-CF06-460A-B5AC-EF4261BCF6BD}" srcId="{BB5E2F9E-1F2D-4FFF-8E3C-4CE0B888C47E}" destId="{E75FCF80-A140-4699-9885-ED0FA2E160B8}" srcOrd="2" destOrd="0" parTransId="{186FA47F-6D07-42DC-ADFC-397BC69939AD}" sibTransId="{5387B6AD-DF5F-4F16-B9FE-5F41A91CDC5B}"/>
    <dgm:cxn modelId="{80E52128-C6E0-054E-B50C-31723C831AED}" type="presOf" srcId="{BB5E2F9E-1F2D-4FFF-8E3C-4CE0B888C47E}" destId="{056D9BB6-7992-CA42-B09C-C4ACCE26B096}" srcOrd="0" destOrd="0" presId="urn:microsoft.com/office/officeart/2005/8/layout/vList2"/>
    <dgm:cxn modelId="{C79BEB48-A101-6D4C-B2B1-C957BBF18EF4}" type="presOf" srcId="{8751BCC3-346C-4107-A0C6-5D1B4B0F00F9}" destId="{A3327334-D1A6-FE49-B9C8-F6F8DDCC213B}" srcOrd="0" destOrd="0" presId="urn:microsoft.com/office/officeart/2005/8/layout/vList2"/>
    <dgm:cxn modelId="{EB37E151-0656-4297-81B4-5AE3D92B1EC0}" srcId="{BB5E2F9E-1F2D-4FFF-8E3C-4CE0B888C47E}" destId="{8B56E991-1F84-41FD-B155-FD5A72900DA7}" srcOrd="4" destOrd="0" parTransId="{FC8D9BBC-492A-443E-A4F6-4C2469E446B2}" sibTransId="{D07840F2-C01B-48E7-86AC-7C2E1D9E4925}"/>
    <dgm:cxn modelId="{E4D4265A-C1A6-844E-BEAD-A1411B77A25B}" type="presOf" srcId="{8B56E991-1F84-41FD-B155-FD5A72900DA7}" destId="{999EDFF5-F305-A944-8B65-644A3FDA71A5}" srcOrd="0" destOrd="0" presId="urn:microsoft.com/office/officeart/2005/8/layout/vList2"/>
    <dgm:cxn modelId="{7E348F5E-7E02-4677-815C-0C22E86CD7F1}" srcId="{BB5E2F9E-1F2D-4FFF-8E3C-4CE0B888C47E}" destId="{8751BCC3-346C-4107-A0C6-5D1B4B0F00F9}" srcOrd="1" destOrd="0" parTransId="{56A2BD71-4AEC-47B9-98CE-4274C5843487}" sibTransId="{00F0C1D6-A7E0-42D6-A1D5-8BEBB657AD7E}"/>
    <dgm:cxn modelId="{EDB94A62-4418-4C7B-9C28-F7306C367E9C}" srcId="{BB5E2F9E-1F2D-4FFF-8E3C-4CE0B888C47E}" destId="{20E2C91D-538C-4A48-84F4-2542C73ABCB4}" srcOrd="0" destOrd="0" parTransId="{87B849BB-3BCE-4DD4-A592-C8D9A6471E17}" sibTransId="{BC7464CE-6A55-4C87-9C37-F253D26A5BDB}"/>
    <dgm:cxn modelId="{D1FCC96E-C6C9-E14D-A076-3C81B31D0B94}" type="presOf" srcId="{E75FCF80-A140-4699-9885-ED0FA2E160B8}" destId="{9361AFD5-EC94-814E-B0E0-BDC5A91F51E3}" srcOrd="0" destOrd="0" presId="urn:microsoft.com/office/officeart/2005/8/layout/vList2"/>
    <dgm:cxn modelId="{2CF18C96-27A1-422C-88E9-FFE5F3BAB11B}" srcId="{BB5E2F9E-1F2D-4FFF-8E3C-4CE0B888C47E}" destId="{4A76E38D-ED27-4122-B580-7814734D6C3E}" srcOrd="3" destOrd="0" parTransId="{FEA5E6F4-1B59-41D7-BC33-A52F808D2052}" sibTransId="{A8833384-2779-4F60-B574-DD07A0E0F716}"/>
    <dgm:cxn modelId="{B9E98EA3-6825-B049-BF05-05FB47C7F727}" type="presOf" srcId="{4A76E38D-ED27-4122-B580-7814734D6C3E}" destId="{0294C3D0-6919-7343-A6D4-B069EFDD42FA}" srcOrd="0" destOrd="0" presId="urn:microsoft.com/office/officeart/2005/8/layout/vList2"/>
    <dgm:cxn modelId="{57B447E8-9B03-7542-9F98-C7261302FAAB}" type="presOf" srcId="{20E2C91D-538C-4A48-84F4-2542C73ABCB4}" destId="{B8A660C1-A425-764E-89C3-88E9CF18CB07}" srcOrd="0" destOrd="0" presId="urn:microsoft.com/office/officeart/2005/8/layout/vList2"/>
    <dgm:cxn modelId="{0F57CDF6-D978-0147-8C72-ADFA54B94855}" type="presParOf" srcId="{056D9BB6-7992-CA42-B09C-C4ACCE26B096}" destId="{B8A660C1-A425-764E-89C3-88E9CF18CB07}" srcOrd="0" destOrd="0" presId="urn:microsoft.com/office/officeart/2005/8/layout/vList2"/>
    <dgm:cxn modelId="{22CF2F99-E5DE-3E45-8E06-AC79F1633D75}" type="presParOf" srcId="{056D9BB6-7992-CA42-B09C-C4ACCE26B096}" destId="{8256BD9E-63AB-4F4C-88D2-6C766B074819}" srcOrd="1" destOrd="0" presId="urn:microsoft.com/office/officeart/2005/8/layout/vList2"/>
    <dgm:cxn modelId="{442B3841-84E4-1C46-8919-F163D58BD511}" type="presParOf" srcId="{056D9BB6-7992-CA42-B09C-C4ACCE26B096}" destId="{A3327334-D1A6-FE49-B9C8-F6F8DDCC213B}" srcOrd="2" destOrd="0" presId="urn:microsoft.com/office/officeart/2005/8/layout/vList2"/>
    <dgm:cxn modelId="{35399487-D3B1-464F-9559-4793A4CF5BB3}" type="presParOf" srcId="{056D9BB6-7992-CA42-B09C-C4ACCE26B096}" destId="{D9F2DBCF-98F4-2A41-BEC2-AA6CCC7BE588}" srcOrd="3" destOrd="0" presId="urn:microsoft.com/office/officeart/2005/8/layout/vList2"/>
    <dgm:cxn modelId="{3D3AA8E3-B73F-7846-8460-512B3421287A}" type="presParOf" srcId="{056D9BB6-7992-CA42-B09C-C4ACCE26B096}" destId="{9361AFD5-EC94-814E-B0E0-BDC5A91F51E3}" srcOrd="4" destOrd="0" presId="urn:microsoft.com/office/officeart/2005/8/layout/vList2"/>
    <dgm:cxn modelId="{12DB239B-2C19-0B4A-BDB3-C031A180A3CD}" type="presParOf" srcId="{056D9BB6-7992-CA42-B09C-C4ACCE26B096}" destId="{4CE67B8F-D045-DB41-95F2-97ED68ECC0BD}" srcOrd="5" destOrd="0" presId="urn:microsoft.com/office/officeart/2005/8/layout/vList2"/>
    <dgm:cxn modelId="{39B70E9F-6A99-A245-9D18-B994004E1D2B}" type="presParOf" srcId="{056D9BB6-7992-CA42-B09C-C4ACCE26B096}" destId="{0294C3D0-6919-7343-A6D4-B069EFDD42FA}" srcOrd="6" destOrd="0" presId="urn:microsoft.com/office/officeart/2005/8/layout/vList2"/>
    <dgm:cxn modelId="{4B71FBCC-9CF7-7749-B954-59610710036F}" type="presParOf" srcId="{056D9BB6-7992-CA42-B09C-C4ACCE26B096}" destId="{169DE981-E770-F949-9101-67520B2D6046}" srcOrd="7" destOrd="0" presId="urn:microsoft.com/office/officeart/2005/8/layout/vList2"/>
    <dgm:cxn modelId="{92D90394-D335-0547-B6FD-15D232998EE5}" type="presParOf" srcId="{056D9BB6-7992-CA42-B09C-C4ACCE26B096}" destId="{999EDFF5-F305-A944-8B65-644A3FDA71A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14B0F1-41C2-0C40-80FD-B4328E733F6B}">
      <dsp:nvSpPr>
        <dsp:cNvPr id="0" name=""/>
        <dsp:cNvSpPr/>
      </dsp:nvSpPr>
      <dsp:spPr>
        <a:xfrm>
          <a:off x="13945" y="0"/>
          <a:ext cx="3791044" cy="11373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9577" tIns="299577" rIns="299577" bIns="29957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Recent Market Drawdowns</a:t>
          </a:r>
        </a:p>
      </dsp:txBody>
      <dsp:txXfrm>
        <a:off x="13945" y="0"/>
        <a:ext cx="3791044" cy="1137313"/>
      </dsp:txXfrm>
    </dsp:sp>
    <dsp:sp modelId="{1B9EAAA7-4E5F-AF4D-874F-61F0B18F48F9}">
      <dsp:nvSpPr>
        <dsp:cNvPr id="0" name=""/>
        <dsp:cNvSpPr/>
      </dsp:nvSpPr>
      <dsp:spPr>
        <a:xfrm>
          <a:off x="13945" y="1137313"/>
          <a:ext cx="3791044" cy="296027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471" tIns="374471" rIns="374471" bIns="374471" numCol="1" spcCol="1270" anchor="t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 dirty="0"/>
            <a:t>On March 9</a:t>
          </a:r>
          <a:r>
            <a:rPr lang="en-US" sz="1900" kern="1200" baseline="30000" dirty="0"/>
            <a:t>th</a:t>
          </a:r>
          <a:r>
            <a:rPr lang="en-US" sz="1900" kern="1200" dirty="0"/>
            <a:t> the S&amp;P 500 collapsed 7% </a:t>
          </a:r>
        </a:p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 dirty="0"/>
            <a:t>The Dow Jones Industrial Average fell 7.8% on February 27 </a:t>
          </a:r>
        </a:p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 dirty="0"/>
            <a:t>The 30-year U.S. Treasure securities dropped below 1% setting the new record low.</a:t>
          </a:r>
        </a:p>
      </dsp:txBody>
      <dsp:txXfrm>
        <a:off x="13945" y="1137313"/>
        <a:ext cx="3791044" cy="2960279"/>
      </dsp:txXfrm>
    </dsp:sp>
    <dsp:sp modelId="{DE58CF52-F8F4-C644-BB83-DEA1E2675C6A}">
      <dsp:nvSpPr>
        <dsp:cNvPr id="0" name=""/>
        <dsp:cNvSpPr/>
      </dsp:nvSpPr>
      <dsp:spPr>
        <a:xfrm>
          <a:off x="3912884" y="0"/>
          <a:ext cx="3791044" cy="1137313"/>
        </a:xfrm>
        <a:prstGeom prst="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9577" tIns="299577" rIns="299577" bIns="29957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High Volatility = High Risk</a:t>
          </a:r>
        </a:p>
      </dsp:txBody>
      <dsp:txXfrm>
        <a:off x="3912884" y="0"/>
        <a:ext cx="3791044" cy="1137313"/>
      </dsp:txXfrm>
    </dsp:sp>
    <dsp:sp modelId="{9DB03E22-E108-3142-AE72-E7F51B3A1868}">
      <dsp:nvSpPr>
        <dsp:cNvPr id="0" name=""/>
        <dsp:cNvSpPr/>
      </dsp:nvSpPr>
      <dsp:spPr>
        <a:xfrm>
          <a:off x="3912884" y="1137313"/>
          <a:ext cx="3791044" cy="2960279"/>
        </a:xfrm>
        <a:prstGeom prst="rect">
          <a:avLst/>
        </a:prstGeom>
        <a:solidFill>
          <a:schemeClr val="accent2">
            <a:tint val="40000"/>
            <a:alpha val="90000"/>
            <a:hueOff val="-17911"/>
            <a:satOff val="-27334"/>
            <a:lumOff val="-2823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-17911"/>
              <a:satOff val="-27334"/>
              <a:lumOff val="-28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471" tIns="374471" rIns="374471" bIns="374471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 times of high volatility momentum investing outperforms value investing mainly by avoiding huge losses not related with company perspectives but rather directly coming from the economic condition</a:t>
          </a:r>
        </a:p>
      </dsp:txBody>
      <dsp:txXfrm>
        <a:off x="3912884" y="1137313"/>
        <a:ext cx="3791044" cy="2960279"/>
      </dsp:txXfrm>
    </dsp:sp>
    <dsp:sp modelId="{C4EEE599-C565-664F-85BE-21989F768DB4}">
      <dsp:nvSpPr>
        <dsp:cNvPr id="0" name=""/>
        <dsp:cNvSpPr/>
      </dsp:nvSpPr>
      <dsp:spPr>
        <a:xfrm>
          <a:off x="7811823" y="0"/>
          <a:ext cx="3791044" cy="1137313"/>
        </a:xfrm>
        <a:prstGeom prst="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9577" tIns="299577" rIns="299577" bIns="29957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Momentum strategy</a:t>
          </a:r>
        </a:p>
      </dsp:txBody>
      <dsp:txXfrm>
        <a:off x="7811823" y="0"/>
        <a:ext cx="3791044" cy="1137313"/>
      </dsp:txXfrm>
    </dsp:sp>
    <dsp:sp modelId="{B2824986-D5FA-5D4F-B520-D761E431B4AB}">
      <dsp:nvSpPr>
        <dsp:cNvPr id="0" name=""/>
        <dsp:cNvSpPr/>
      </dsp:nvSpPr>
      <dsp:spPr>
        <a:xfrm>
          <a:off x="7811823" y="1137313"/>
          <a:ext cx="3791044" cy="2960279"/>
        </a:xfrm>
        <a:prstGeom prst="rect">
          <a:avLst/>
        </a:prstGeom>
        <a:solidFill>
          <a:schemeClr val="accent2">
            <a:tint val="40000"/>
            <a:alpha val="90000"/>
            <a:hueOff val="-35823"/>
            <a:satOff val="-54667"/>
            <a:lumOff val="-5646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-35823"/>
              <a:satOff val="-54667"/>
              <a:lumOff val="-56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471" tIns="374471" rIns="374471" bIns="374471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Value Investing didn’t perform well during recession times</a:t>
          </a:r>
        </a:p>
      </dsp:txBody>
      <dsp:txXfrm>
        <a:off x="7811823" y="1137313"/>
        <a:ext cx="3791044" cy="29602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A660C1-A425-764E-89C3-88E9CF18CB07}">
      <dsp:nvSpPr>
        <dsp:cNvPr id="0" name=""/>
        <dsp:cNvSpPr/>
      </dsp:nvSpPr>
      <dsp:spPr>
        <a:xfrm>
          <a:off x="0" y="223687"/>
          <a:ext cx="8091948" cy="11056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US Large cap, S&amp;P 500 – includes 500 leading companies and captures around 80% coverage of available market capitalization.</a:t>
          </a:r>
        </a:p>
      </dsp:txBody>
      <dsp:txXfrm>
        <a:off x="53973" y="277660"/>
        <a:ext cx="7984002" cy="997703"/>
      </dsp:txXfrm>
    </dsp:sp>
    <dsp:sp modelId="{A3327334-D1A6-FE49-B9C8-F6F8DDCC213B}">
      <dsp:nvSpPr>
        <dsp:cNvPr id="0" name=""/>
        <dsp:cNvSpPr/>
      </dsp:nvSpPr>
      <dsp:spPr>
        <a:xfrm>
          <a:off x="0" y="1389817"/>
          <a:ext cx="8091948" cy="1105649"/>
        </a:xfrm>
        <a:prstGeom prst="roundRect">
          <a:avLst/>
        </a:prstGeom>
        <a:solidFill>
          <a:schemeClr val="accent2">
            <a:hueOff val="-41413"/>
            <a:satOff val="-13584"/>
            <a:lumOff val="-495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FNCO – The FTSE NAREIT Composite Index is a free float adjusted market capitalization weighted index that includes all tax qualified REITs listed in the NYSE, AMEX, and NASDAQ.</a:t>
          </a:r>
        </a:p>
      </dsp:txBody>
      <dsp:txXfrm>
        <a:off x="53973" y="1443790"/>
        <a:ext cx="7984002" cy="997703"/>
      </dsp:txXfrm>
    </dsp:sp>
    <dsp:sp modelId="{9361AFD5-EC94-814E-B0E0-BDC5A91F51E3}">
      <dsp:nvSpPr>
        <dsp:cNvPr id="0" name=""/>
        <dsp:cNvSpPr/>
      </dsp:nvSpPr>
      <dsp:spPr>
        <a:xfrm>
          <a:off x="0" y="2555947"/>
          <a:ext cx="8091948" cy="1105649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BCEY4T – Bloomberg Barclays US Government 10 Y Return Index</a:t>
          </a:r>
        </a:p>
      </dsp:txBody>
      <dsp:txXfrm>
        <a:off x="53973" y="2609920"/>
        <a:ext cx="7984002" cy="997703"/>
      </dsp:txXfrm>
    </dsp:sp>
    <dsp:sp modelId="{0294C3D0-6919-7343-A6D4-B069EFDD42FA}">
      <dsp:nvSpPr>
        <dsp:cNvPr id="0" name=""/>
        <dsp:cNvSpPr/>
      </dsp:nvSpPr>
      <dsp:spPr>
        <a:xfrm>
          <a:off x="0" y="3722077"/>
          <a:ext cx="8091948" cy="1105649"/>
        </a:xfrm>
        <a:prstGeom prst="roundRect">
          <a:avLst/>
        </a:prstGeom>
        <a:solidFill>
          <a:schemeClr val="accent2">
            <a:hueOff val="-124240"/>
            <a:satOff val="-40751"/>
            <a:lumOff val="-14852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SPGSCI – leading measure of general price movements and inflation in the world economy. Provides investors with a benchmark for investment performance in the commodity markets.</a:t>
          </a:r>
        </a:p>
      </dsp:txBody>
      <dsp:txXfrm>
        <a:off x="53973" y="3776050"/>
        <a:ext cx="7984002" cy="997703"/>
      </dsp:txXfrm>
    </dsp:sp>
    <dsp:sp modelId="{999EDFF5-F305-A944-8B65-644A3FDA71A5}">
      <dsp:nvSpPr>
        <dsp:cNvPr id="0" name=""/>
        <dsp:cNvSpPr/>
      </dsp:nvSpPr>
      <dsp:spPr>
        <a:xfrm>
          <a:off x="0" y="4888207"/>
          <a:ext cx="8091948" cy="1105649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MXEA – the index is a free-float weighted equity index that covers Dm countries in Europe, Australia, Israel and the Far East.</a:t>
          </a:r>
        </a:p>
      </dsp:txBody>
      <dsp:txXfrm>
        <a:off x="53973" y="4942180"/>
        <a:ext cx="7984002" cy="9977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jpeg>
</file>

<file path=ppt/media/image2.jpeg>
</file>

<file path=ppt/media/image3.jpeg>
</file>

<file path=ppt/media/image4.jpe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8E74CFB-EAAD-43E9-BDAC-AAE4F8E86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6E31D67-858D-409A-863E-EE8DEB9CC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15772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0C11AD76-2664-4F1B-8A6E-71601C059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3922753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5F8D0-A5F1-F84D-8E7E-D83D59565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48417" y="1480930"/>
            <a:ext cx="6778558" cy="3254321"/>
          </a:xfrm>
        </p:spPr>
        <p:txBody>
          <a:bodyPr>
            <a:normAutofit/>
          </a:bodyPr>
          <a:lstStyle/>
          <a:p>
            <a:pPr algn="l"/>
            <a:r>
              <a:rPr lang="en-US" sz="4100" b="1" dirty="0"/>
              <a:t>An Updated Quantitative Approach to Tactical Asset Allocation. The Value of Momentum Investing</a:t>
            </a:r>
            <a:endParaRPr lang="en-US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55BF3-7FB9-BC4A-83CC-BAFCD2E90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8419" y="5147300"/>
            <a:ext cx="677855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By Eugene Kravchenko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Co-author: Justin M. Shea</a:t>
            </a:r>
          </a:p>
          <a:p>
            <a:pPr algn="l">
              <a:spcAft>
                <a:spcPts val="600"/>
              </a:spcAft>
            </a:pPr>
            <a:endParaRPr lang="en-US" dirty="0"/>
          </a:p>
        </p:txBody>
      </p:sp>
      <p:pic>
        <p:nvPicPr>
          <p:cNvPr id="4102" name="Picture 6" descr="Roosevelt University | Roosevelt university, University logo, Training and  development">
            <a:extLst>
              <a:ext uri="{FF2B5EF4-FFF2-40B4-BE49-F238E27FC236}">
                <a16:creationId xmlns:a16="http://schemas.microsoft.com/office/drawing/2014/main" id="{C3557F37-301B-7A42-B4AE-DC902B4D0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807" y="4522838"/>
            <a:ext cx="2802194" cy="233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Justin M. Shea - Stack Overflow">
            <a:extLst>
              <a:ext uri="{FF2B5EF4-FFF2-40B4-BE49-F238E27FC236}">
                <a16:creationId xmlns:a16="http://schemas.microsoft.com/office/drawing/2014/main" id="{6E1A68B0-3B25-794C-B74E-815B0C70E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17606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Eugene Kravchenko, FMVA® - Finance Intern - Ariel Investments | LinkedIn">
            <a:extLst>
              <a:ext uri="{FF2B5EF4-FFF2-40B4-BE49-F238E27FC236}">
                <a16:creationId xmlns:a16="http://schemas.microsoft.com/office/drawing/2014/main" id="{2E3192D8-A9AA-C54D-AB5A-C25EFD731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4" y="0"/>
            <a:ext cx="3157728" cy="315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736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Chart&#10;&#10;Description automatically generated">
            <a:extLst>
              <a:ext uri="{FF2B5EF4-FFF2-40B4-BE49-F238E27FC236}">
                <a16:creationId xmlns:a16="http://schemas.microsoft.com/office/drawing/2014/main" id="{DC2C4F96-B8F8-C84E-B11E-7FC7485EE44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48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Content Placeholder 29" descr="Chart, line chart&#10;&#10;Description automatically generated">
            <a:extLst>
              <a:ext uri="{FF2B5EF4-FFF2-40B4-BE49-F238E27FC236}">
                <a16:creationId xmlns:a16="http://schemas.microsoft.com/office/drawing/2014/main" id="{05588011-06C5-AC40-9446-28F2372A5F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47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F49AB502-4366-C94E-8705-D407C722815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45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1232065F-1094-4C43-A849-E5FF2AA80F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60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4202D6-3A0D-044D-9CDA-8EB4AB63E6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0173311"/>
              </p:ext>
            </p:extLst>
          </p:nvPr>
        </p:nvGraphicFramePr>
        <p:xfrm>
          <a:off x="1322194" y="1594332"/>
          <a:ext cx="9550582" cy="3634028"/>
        </p:xfrm>
        <a:graphic>
          <a:graphicData uri="http://schemas.openxmlformats.org/drawingml/2006/table">
            <a:tbl>
              <a:tblPr firstRow="1" firstCol="1" bandRow="1">
                <a:solidFill>
                  <a:srgbClr val="F2F2F2">
                    <a:alpha val="45098"/>
                  </a:srgbClr>
                </a:solidFill>
                <a:tableStyleId>{5C22544A-7EE6-4342-B048-85BDC9FD1C3A}</a:tableStyleId>
              </a:tblPr>
              <a:tblGrid>
                <a:gridCol w="4683360">
                  <a:extLst>
                    <a:ext uri="{9D8B030D-6E8A-4147-A177-3AD203B41FA5}">
                      <a16:colId xmlns:a16="http://schemas.microsoft.com/office/drawing/2014/main" val="1625519283"/>
                    </a:ext>
                  </a:extLst>
                </a:gridCol>
                <a:gridCol w="2574061">
                  <a:extLst>
                    <a:ext uri="{9D8B030D-6E8A-4147-A177-3AD203B41FA5}">
                      <a16:colId xmlns:a16="http://schemas.microsoft.com/office/drawing/2014/main" val="570246702"/>
                    </a:ext>
                  </a:extLst>
                </a:gridCol>
                <a:gridCol w="2293161">
                  <a:extLst>
                    <a:ext uri="{9D8B030D-6E8A-4147-A177-3AD203B41FA5}">
                      <a16:colId xmlns:a16="http://schemas.microsoft.com/office/drawing/2014/main" val="4213971827"/>
                    </a:ext>
                  </a:extLst>
                </a:gridCol>
              </a:tblGrid>
              <a:tr h="7939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b="0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2300" b="0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b="0" cap="none" spc="0">
                          <a:solidFill>
                            <a:schemeClr val="bg1"/>
                          </a:solidFill>
                          <a:effectLst/>
                        </a:rPr>
                        <a:t>Timing</a:t>
                      </a:r>
                      <a:endParaRPr lang="en-US" sz="2300" b="0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b="0" cap="none" spc="0">
                          <a:solidFill>
                            <a:schemeClr val="bg1"/>
                          </a:solidFill>
                          <a:effectLst/>
                        </a:rPr>
                        <a:t>Buy &amp; Hold</a:t>
                      </a:r>
                      <a:endParaRPr lang="en-US" sz="2300" b="0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421555"/>
                  </a:ext>
                </a:extLst>
              </a:tr>
              <a:tr h="710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  <a:effectLst/>
                        </a:rPr>
                        <a:t>Annualized Return</a:t>
                      </a:r>
                      <a:endParaRPr lang="en-US" sz="19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5.431358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6.909373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959821"/>
                  </a:ext>
                </a:extLst>
              </a:tr>
              <a:tr h="710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  <a:effectLst/>
                        </a:rPr>
                        <a:t>Annualized Standard Deviation</a:t>
                      </a:r>
                      <a:endParaRPr lang="en-US" sz="19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7.225967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17.53502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444538"/>
                  </a:ext>
                </a:extLst>
              </a:tr>
              <a:tr h="710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  <a:effectLst/>
                        </a:rPr>
                        <a:t>Annualized Sharpe Ratio (Rf=0%)</a:t>
                      </a:r>
                      <a:endParaRPr lang="en-US" sz="19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0.7516444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0.3940328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347240"/>
                  </a:ext>
                </a:extLst>
              </a:tr>
              <a:tr h="710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  <a:effectLst/>
                        </a:rPr>
                        <a:t>Worst Drawdown</a:t>
                      </a:r>
                      <a:endParaRPr lang="en-US" sz="19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0.04217337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  <a:effectLst/>
                        </a:rPr>
                        <a:t>0.2091064</a:t>
                      </a:r>
                      <a:endParaRPr lang="en-US" sz="19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317" marR="110317" marT="147089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321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767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0DC08-4BB1-C640-8111-FCB9925C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14" y="685800"/>
            <a:ext cx="5127172" cy="148590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122" name="Picture 2" descr="Momentum Investing - Strategies and Types of Momentum Investing">
            <a:extLst>
              <a:ext uri="{FF2B5EF4-FFF2-40B4-BE49-F238E27FC236}">
                <a16:creationId xmlns:a16="http://schemas.microsoft.com/office/drawing/2014/main" id="{C882594D-6283-094A-B94A-32946F23F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3562" y="1037627"/>
            <a:ext cx="5071256" cy="4462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4239B-14EA-A24C-BAE2-B6B395EC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9914" y="2286000"/>
            <a:ext cx="5127172" cy="3581400"/>
          </a:xfrm>
        </p:spPr>
        <p:txBody>
          <a:bodyPr>
            <a:normAutofit/>
          </a:bodyPr>
          <a:lstStyle/>
          <a:p>
            <a:r>
              <a:rPr lang="en-US" dirty="0"/>
              <a:t>The importance of momentum investing can’t be undervalued especially during times with high market volatility. Our results prove that by implementing a tactical asset allocation approach to a portfolio construction and be following the momentum strategy we can avoid major market drawdowns and reduce the risk.</a:t>
            </a:r>
          </a:p>
        </p:txBody>
      </p:sp>
    </p:spTree>
    <p:extLst>
      <p:ext uri="{BB962C8B-B14F-4D97-AF65-F5344CB8AC3E}">
        <p14:creationId xmlns:p14="http://schemas.microsoft.com/office/powerpoint/2010/main" val="100707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8C305-E2C2-3E43-AA07-4BE499A04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384313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Abstract</a:t>
            </a:r>
          </a:p>
        </p:txBody>
      </p:sp>
      <p:pic>
        <p:nvPicPr>
          <p:cNvPr id="3074" name="Picture 2" descr="Meb Faber (@MebFaber) | Twitter">
            <a:extLst>
              <a:ext uri="{FF2B5EF4-FFF2-40B4-BE49-F238E27FC236}">
                <a16:creationId xmlns:a16="http://schemas.microsoft.com/office/drawing/2014/main" id="{A94E6904-83A9-8F41-A30D-435D161024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14" r="19614"/>
          <a:stretch/>
        </p:blipFill>
        <p:spPr bwMode="auto">
          <a:xfrm>
            <a:off x="-1" y="10"/>
            <a:ext cx="437354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7D7A7-A33B-2B4D-BEC4-377108498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1716" y="1843549"/>
            <a:ext cx="6395884" cy="3891116"/>
          </a:xfrm>
        </p:spPr>
        <p:txBody>
          <a:bodyPr>
            <a:noAutofit/>
          </a:bodyPr>
          <a:lstStyle/>
          <a:p>
            <a:r>
              <a:rPr lang="en-US" sz="2400" dirty="0"/>
              <a:t>The research is based on exploring the idea of the importance of momentum investing using quantitative approach to tactical asset allocation.</a:t>
            </a:r>
          </a:p>
          <a:p>
            <a:endParaRPr lang="en-US" sz="2400" dirty="0"/>
          </a:p>
          <a:p>
            <a:r>
              <a:rPr lang="en-US" sz="2400" dirty="0"/>
              <a:t> In our paper we continue the work of famous author M. Faber and his paper “Quantitative Approach to Tactical Asset Allocation” by refactoring and updating the R code to identify how five global assets classes performed during high volatility market of the Covid-19 period.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077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C58B-6748-0947-A57A-FB44769B3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Why did we decide to do it?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72F8A7-BC06-44CC-B1D9-4089BA86AD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4657291"/>
              </p:ext>
            </p:extLst>
          </p:nvPr>
        </p:nvGraphicFramePr>
        <p:xfrm>
          <a:off x="575187" y="1902542"/>
          <a:ext cx="11616813" cy="4097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285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B9CF0-CD85-B747-81E8-9851D75E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Data &amp; 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5D3B26-F7F4-4BF8-B91B-03B177D702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73600"/>
              </p:ext>
            </p:extLst>
          </p:nvPr>
        </p:nvGraphicFramePr>
        <p:xfrm>
          <a:off x="4180248" y="319851"/>
          <a:ext cx="8091948" cy="6217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918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Chart, histogram&#10;&#10;Description automatically generated">
            <a:extLst>
              <a:ext uri="{FF2B5EF4-FFF2-40B4-BE49-F238E27FC236}">
                <a16:creationId xmlns:a16="http://schemas.microsoft.com/office/drawing/2014/main" id="{97E2D213-8848-BF47-8699-C27FF15549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967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5D7F90DC-42B4-0F4E-9E2E-B1630BF3279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99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207464D-5BBA-D140-9D03-39010ACA7F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8226109"/>
              </p:ext>
            </p:extLst>
          </p:nvPr>
        </p:nvGraphicFramePr>
        <p:xfrm>
          <a:off x="482600" y="1224891"/>
          <a:ext cx="11226803" cy="4403550"/>
        </p:xfrm>
        <a:graphic>
          <a:graphicData uri="http://schemas.openxmlformats.org/drawingml/2006/table">
            <a:tbl>
              <a:tblPr firstRow="1" firstCol="1" bandRow="1"/>
              <a:tblGrid>
                <a:gridCol w="2832502">
                  <a:extLst>
                    <a:ext uri="{9D8B030D-6E8A-4147-A177-3AD203B41FA5}">
                      <a16:colId xmlns:a16="http://schemas.microsoft.com/office/drawing/2014/main" val="2193399130"/>
                    </a:ext>
                  </a:extLst>
                </a:gridCol>
                <a:gridCol w="1650610">
                  <a:extLst>
                    <a:ext uri="{9D8B030D-6E8A-4147-A177-3AD203B41FA5}">
                      <a16:colId xmlns:a16="http://schemas.microsoft.com/office/drawing/2014/main" val="2836981378"/>
                    </a:ext>
                  </a:extLst>
                </a:gridCol>
                <a:gridCol w="1650610">
                  <a:extLst>
                    <a:ext uri="{9D8B030D-6E8A-4147-A177-3AD203B41FA5}">
                      <a16:colId xmlns:a16="http://schemas.microsoft.com/office/drawing/2014/main" val="164204428"/>
                    </a:ext>
                  </a:extLst>
                </a:gridCol>
                <a:gridCol w="1650610">
                  <a:extLst>
                    <a:ext uri="{9D8B030D-6E8A-4147-A177-3AD203B41FA5}">
                      <a16:colId xmlns:a16="http://schemas.microsoft.com/office/drawing/2014/main" val="3736758920"/>
                    </a:ext>
                  </a:extLst>
                </a:gridCol>
                <a:gridCol w="1791861">
                  <a:extLst>
                    <a:ext uri="{9D8B030D-6E8A-4147-A177-3AD203B41FA5}">
                      <a16:colId xmlns:a16="http://schemas.microsoft.com/office/drawing/2014/main" val="2195745699"/>
                    </a:ext>
                  </a:extLst>
                </a:gridCol>
                <a:gridCol w="1650610">
                  <a:extLst>
                    <a:ext uri="{9D8B030D-6E8A-4147-A177-3AD203B41FA5}">
                      <a16:colId xmlns:a16="http://schemas.microsoft.com/office/drawing/2014/main" val="3598956498"/>
                    </a:ext>
                  </a:extLst>
                </a:gridCol>
              </a:tblGrid>
              <a:tr h="747877"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BCEY4T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FNCO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MXEA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SPGSCI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SPX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9848323"/>
                  </a:ext>
                </a:extLst>
              </a:tr>
              <a:tr h="747877"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Annualized Return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3.428386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-2.426056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6.023378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0.8114284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13.30938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2895218"/>
                  </a:ext>
                </a:extLst>
              </a:tr>
              <a:tr h="747877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Annualized Standard Deviation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6.707459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40.17921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22.23009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32.46689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32.52634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415373"/>
                  </a:ext>
                </a:extLst>
              </a:tr>
              <a:tr h="1412042"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Annualized Sharpe Ratio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0.5111304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-0.06038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0.2709561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0.02499249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0.4091876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1055977"/>
                  </a:ext>
                </a:extLst>
              </a:tr>
              <a:tr h="747877"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Worst Drawdown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0.0781445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0.4610184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0.3473828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0.5140265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0.3596929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31" marR="124531" marT="1729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442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3612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0D90CF2D-0937-7645-AF96-1F3BD105FFA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841357"/>
            <a:ext cx="6900380" cy="51752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4E7776-3DAB-6440-927B-6C1DF2C68B14}"/>
              </a:ext>
            </a:extLst>
          </p:cNvPr>
          <p:cNvSpPr/>
          <p:nvPr/>
        </p:nvSpPr>
        <p:spPr>
          <a:xfrm>
            <a:off x="8514491" y="1463039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2200" dirty="0">
                <a:solidFill>
                  <a:schemeClr val="tx2"/>
                </a:solidFill>
              </a:rPr>
              <a:t>For our trading strategy we will have a buy rule when the price of index is more than 200-days SMA and sell and move to cash when the price is below the 200-days Simple Moving Average </a:t>
            </a:r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47881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Content Placeholder 50" descr="Chart, line chart&#10;&#10;Description automatically generated">
            <a:extLst>
              <a:ext uri="{FF2B5EF4-FFF2-40B4-BE49-F238E27FC236}">
                <a16:creationId xmlns:a16="http://schemas.microsoft.com/office/drawing/2014/main" id="{527C43CE-B2F8-734E-BE28-63913DDE55C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798" y="480515"/>
            <a:ext cx="7856402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649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106</TotalTime>
  <Words>462</Words>
  <Application>Microsoft Macintosh PowerPoint</Application>
  <PresentationFormat>Widescreen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Franklin Gothic Book</vt:lpstr>
      <vt:lpstr>Crop</vt:lpstr>
      <vt:lpstr>An Updated Quantitative Approach to Tactical Asset Allocation. The Value of Momentum Investing</vt:lpstr>
      <vt:lpstr>Abstract</vt:lpstr>
      <vt:lpstr>Why did we decide to do it?</vt:lpstr>
      <vt:lpstr>Data &amp; 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Updated Quantitative Approach to Tactical Asset Allocation. The Value of Momentum Investing</dc:title>
  <dc:creator>Ievgenii Kravchenko</dc:creator>
  <cp:lastModifiedBy>Ievgenii Kravchenko</cp:lastModifiedBy>
  <cp:revision>8</cp:revision>
  <dcterms:created xsi:type="dcterms:W3CDTF">2021-04-15T19:27:34Z</dcterms:created>
  <dcterms:modified xsi:type="dcterms:W3CDTF">2021-06-13T00:40:45Z</dcterms:modified>
</cp:coreProperties>
</file>

<file path=docProps/thumbnail.jpeg>
</file>